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1" r:id="rId5"/>
    <p:sldId id="260" r:id="rId6"/>
    <p:sldId id="269" r:id="rId7"/>
    <p:sldId id="268" r:id="rId8"/>
    <p:sldId id="262" r:id="rId9"/>
    <p:sldId id="263" r:id="rId10"/>
    <p:sldId id="278" r:id="rId11"/>
    <p:sldId id="279" r:id="rId12"/>
    <p:sldId id="287" r:id="rId13"/>
    <p:sldId id="288" r:id="rId14"/>
    <p:sldId id="280" r:id="rId15"/>
    <p:sldId id="282" r:id="rId16"/>
    <p:sldId id="283" r:id="rId17"/>
    <p:sldId id="290" r:id="rId18"/>
    <p:sldId id="291" r:id="rId19"/>
    <p:sldId id="292" r:id="rId20"/>
    <p:sldId id="289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an Kartal" initials="AK" lastIdx="1" clrIdx="0">
    <p:extLst>
      <p:ext uri="{19B8F6BF-5375-455C-9EA6-DF929625EA0E}">
        <p15:presenceInfo xmlns:p15="http://schemas.microsoft.com/office/powerpoint/2012/main" userId="Alican Kart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9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276B-7DDA-450B-9B0A-5DB065A34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1917F-8FBD-4DDE-A17E-AF029CCC7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B5C58-BEB3-4700-A46A-D3800751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A265A-B9FE-4157-9823-AC4E8A7E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4D55-0863-4776-91FD-CA03DEE0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958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93F7-7C2A-4C8D-BE3D-B4A445C4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21F11-31D2-4AA6-A860-F131DB721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6504B-417A-4EEE-AB87-2FC448C0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7B747-F5F7-4DB6-AB6B-1A960536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1AE0C-8F5B-4A7F-960A-BD9CD8C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961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E939E-B4CB-4248-9D99-84755F443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55F8E-B9AC-48DD-8A23-5DB3CB152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8E845-CC6F-4279-806B-F777F7930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CD4C-270C-4C80-B56B-2549FAE5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FAEC4-4149-4E5F-B070-3838277C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417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FDF8-17E4-4E73-974D-3C713918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4A83-1EC6-4691-993E-7D0E6EAAF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5D04A-F38B-4D95-9C4D-096081C6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5C854-35BB-48AB-95E4-66AF2AD4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6118A-A067-4B5A-BFD7-79882529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060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1D63-308E-4E5B-BA71-F9BF4348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BDB23-2D52-4E13-B02A-65BCFC6CA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1F79B-8DC6-4B18-946E-464F6905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EB5A7-0AF7-44CD-8E96-78206422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D3704-5AAD-4F64-9978-8DA5737D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037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06CC-C772-43A7-961A-21F3BFDF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1E96B-7A5A-4933-A773-97EBFC5DD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6A67A-512F-45C7-8B96-9B2BAD6D9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9E388-46D6-46B5-986A-659E596D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4D15D-0F47-4AF6-B509-A65BFB2E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E52A6-1836-4496-BCA4-13FFE895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899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92BC-0E5D-4DD7-A93A-D9DC9B3F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4A44B-10ED-4A4C-AFC8-96923E6E0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450BD-FB16-4F66-A3F0-C56446049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D81D9-6B70-491D-BC4F-C1C809899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75FD5-B2D1-454A-81FB-B9FC3EDC1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2585B-FB9C-4D1D-B8AD-61B30B927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8CA0B-D5BD-4E72-A4E6-A96ECE985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A966C-BFEE-4D7B-AFB3-30650D15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760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40B5-0CE6-43D5-851A-5807CE0D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1CABA-9A1F-411F-9E57-C1130AA6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A1616-D3C8-4150-9129-6966760F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670FD-681E-4DBD-932E-5EB982DC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461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B1B2A-C543-4C56-8D41-886537B4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487EF-55AD-416C-B62C-F194EB12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F0A-E97C-42E6-A1DB-D00BC291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418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73FC-B98B-4E85-A7C5-A9515DE2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B5D3A-1907-4027-9DD9-6A65A2C76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39C11-0519-4B38-8853-78212F47A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0620F-1FDC-41FF-AE50-FD5C16C0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FA073-E55E-419C-923A-3B9154A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89E12-0259-44B2-BE0C-E6DA28D3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579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22F8-0F82-40DA-ABC7-C0891265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618BD-395C-4B6D-A790-8AFCF6798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0FC26-6DEB-4895-A441-BD1962756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BB897-6B42-47E2-8CAF-024F6CBD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8558B-B371-41D2-8012-862E6D68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7372C-220D-481D-9366-D74E8D42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316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BAD01-6FDF-4C50-8E3B-845F04CB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4C7E4-3D0C-4EB6-9181-2CD9A36CA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F8B49-7C75-49F6-BF19-666A73F94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2335B-7DB3-4B4C-814C-AC262C775CD3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A137-4E5D-42D0-A504-A7217DCF0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449C4-A821-4A9A-B581-0CD068032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C59F6-C5A0-4DAD-A7EA-1121131710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011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7AEC-09B0-4503-A469-83500C258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EB548-358F-4553-BEFB-F3A3EFA6DC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8FD44C9A-05CF-404E-83AF-E988FDE50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63" y="0"/>
            <a:ext cx="6017842" cy="851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7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ow to Calculate Mean Squared Error (MSE) in Python - VedExcel">
            <a:extLst>
              <a:ext uri="{FF2B5EF4-FFF2-40B4-BE49-F238E27FC236}">
                <a16:creationId xmlns:a16="http://schemas.microsoft.com/office/drawing/2014/main" id="{BEA48C45-6895-4465-84E7-44CD9BD02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-2387" b="1"/>
          <a:stretch/>
        </p:blipFill>
        <p:spPr bwMode="auto">
          <a:xfrm>
            <a:off x="3608715" y="513295"/>
            <a:ext cx="2380891" cy="90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hem&amp;#39;s Fightin&amp;#39; Words: Futures, Mean Squared Error, Mean Absolute Error |  Econbrowser">
            <a:extLst>
              <a:ext uri="{FF2B5EF4-FFF2-40B4-BE49-F238E27FC236}">
                <a16:creationId xmlns:a16="http://schemas.microsoft.com/office/drawing/2014/main" id="{6F37A8C0-2E88-463A-9E61-A8A6AFCEA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8" t="58043" r="15769" b="7810"/>
          <a:stretch/>
        </p:blipFill>
        <p:spPr bwMode="auto">
          <a:xfrm>
            <a:off x="4799161" y="1890702"/>
            <a:ext cx="2087593" cy="119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valuation Metrics for Regression models- MAE Vs MSE Vs RMSE vs RMSLE">
            <a:extLst>
              <a:ext uri="{FF2B5EF4-FFF2-40B4-BE49-F238E27FC236}">
                <a16:creationId xmlns:a16="http://schemas.microsoft.com/office/drawing/2014/main" id="{5F61FE70-D1B2-4642-B959-5C5946B86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4" t="19282" r="11717" b="27269"/>
          <a:stretch/>
        </p:blipFill>
        <p:spPr bwMode="auto">
          <a:xfrm>
            <a:off x="6169913" y="1104440"/>
            <a:ext cx="4101862" cy="10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ow to choose cross-entropy loss function in Keras? - knowledge Transfer">
            <a:extLst>
              <a:ext uri="{FF2B5EF4-FFF2-40B4-BE49-F238E27FC236}">
                <a16:creationId xmlns:a16="http://schemas.microsoft.com/office/drawing/2014/main" id="{1FE73D46-36D4-4E5B-BA15-1EDB61A9E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2701" r="-1230" b="6816"/>
          <a:stretch/>
        </p:blipFill>
        <p:spPr bwMode="auto">
          <a:xfrm>
            <a:off x="5601419" y="3156333"/>
            <a:ext cx="6015754" cy="10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inge loss function gradient w.r.t. input prediction - Stack Overflow">
            <a:extLst>
              <a:ext uri="{FF2B5EF4-FFF2-40B4-BE49-F238E27FC236}">
                <a16:creationId xmlns:a16="http://schemas.microsoft.com/office/drawing/2014/main" id="{98C345C1-26DD-42AC-BF50-9BDD0D5A4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6" b="7409"/>
          <a:stretch/>
        </p:blipFill>
        <p:spPr bwMode="auto">
          <a:xfrm>
            <a:off x="3109235" y="4155803"/>
            <a:ext cx="4101862" cy="1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0495B-9027-47E3-9B2B-044138CE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161" y="-258715"/>
            <a:ext cx="7655945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Loss functions in Deep Learning</a:t>
            </a:r>
            <a:endParaRPr lang="tr-TR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A4B46-6682-4004-BD0D-5A37925D1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47" y="825500"/>
            <a:ext cx="6091689" cy="60325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Squared Error</a:t>
            </a:r>
          </a:p>
          <a:p>
            <a:r>
              <a:rPr lang="en-US" dirty="0">
                <a:solidFill>
                  <a:srgbClr val="FF0000"/>
                </a:solidFill>
              </a:rPr>
              <a:t>Mean Squared Logarithmic Error Loss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Mean Absolute Error Loss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Binary Classification Loss Function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Binary Cross Entropy				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Hinge Loss               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Multi-Class Classification Loss Function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Categorical Cross Entropy Loss             	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Kullback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Leibler</a:t>
            </a:r>
            <a:r>
              <a:rPr lang="en-US" dirty="0">
                <a:solidFill>
                  <a:srgbClr val="FF0000"/>
                </a:solidFill>
              </a:rPr>
              <a:t> Divergence Loss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374" name="Picture 14" descr="Kullback–Leibler divergence - Wikipedia">
            <a:extLst>
              <a:ext uri="{FF2B5EF4-FFF2-40B4-BE49-F238E27FC236}">
                <a16:creationId xmlns:a16="http://schemas.microsoft.com/office/drawing/2014/main" id="{D0ED5E62-5CF9-455C-A595-24C84731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3" t="50000"/>
          <a:stretch/>
        </p:blipFill>
        <p:spPr bwMode="auto">
          <a:xfrm>
            <a:off x="7629267" y="5753560"/>
            <a:ext cx="3865488" cy="116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ow to choose cross-entropy loss function in Keras? - knowledge Transfer">
            <a:extLst>
              <a:ext uri="{FF2B5EF4-FFF2-40B4-BE49-F238E27FC236}">
                <a16:creationId xmlns:a16="http://schemas.microsoft.com/office/drawing/2014/main" id="{E0E5D3C7-EC2D-4EC1-908C-9D4303C67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297" b="555"/>
          <a:stretch/>
        </p:blipFill>
        <p:spPr bwMode="auto">
          <a:xfrm>
            <a:off x="5403066" y="5083678"/>
            <a:ext cx="2723071" cy="116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46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B87E-79F3-4744-AFC0-F9F7FFD1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731" y="0"/>
            <a:ext cx="5837420" cy="71416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Optimization Methods</a:t>
            </a:r>
            <a:endParaRPr lang="tr-TR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E629-D4F9-4926-9DDF-5D2FE3C8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 descr="How to visualize error surface in keras? - Stack Overflow">
            <a:extLst>
              <a:ext uri="{FF2B5EF4-FFF2-40B4-BE49-F238E27FC236}">
                <a16:creationId xmlns:a16="http://schemas.microsoft.com/office/drawing/2014/main" id="{DA4128DB-04CE-4359-8D35-6510636CC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" y="714167"/>
            <a:ext cx="11353800" cy="615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21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B311-0B87-491D-AD89-42F74884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65A7-9B50-4B62-9491-CE842D70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 descr="Learning Rate in Machine learning">
            <a:extLst>
              <a:ext uri="{FF2B5EF4-FFF2-40B4-BE49-F238E27FC236}">
                <a16:creationId xmlns:a16="http://schemas.microsoft.com/office/drawing/2014/main" id="{2A9BD423-CE60-4C7E-85F7-BE770F1F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"/>
            <a:ext cx="12040232" cy="559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2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3112-8D82-42AC-8992-87784ED1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EFCDE-F3ED-47AF-9FD0-A3A691209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 descr="Important techniques for Deep Learning Models ▫ Clarif.AI">
            <a:extLst>
              <a:ext uri="{FF2B5EF4-FFF2-40B4-BE49-F238E27FC236}">
                <a16:creationId xmlns:a16="http://schemas.microsoft.com/office/drawing/2014/main" id="{45D71537-1C82-4663-8BB7-7BAEE68DB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54" y="0"/>
            <a:ext cx="8562109" cy="68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81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550-BAB8-48B6-A76C-A2A67A56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08C1B-4BFB-48D6-A052-C91E26518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410" name="Picture 2" descr="Variants of Gradient Descent">
            <a:extLst>
              <a:ext uri="{FF2B5EF4-FFF2-40B4-BE49-F238E27FC236}">
                <a16:creationId xmlns:a16="http://schemas.microsoft.com/office/drawing/2014/main" id="{5885E3E0-9D4A-4E6D-8332-9BC6A354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" y="-789709"/>
            <a:ext cx="12178653" cy="820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05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9F70-1893-4651-AE1C-AB746480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32B6A-4A6D-4AE4-AC05-F44648653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4" name="Picture 2" descr="An overview of gradient descent optimization algorithms">
            <a:extLst>
              <a:ext uri="{FF2B5EF4-FFF2-40B4-BE49-F238E27FC236}">
                <a16:creationId xmlns:a16="http://schemas.microsoft.com/office/drawing/2014/main" id="{925F19A9-DB4F-45BD-9D39-3B0A787318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51"/>
            <a:ext cx="9743607" cy="75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01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8F3D-9E3D-4AE9-B853-148FA234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CB5AC-42F1-457A-BD4A-97FDD877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6D0BE53-6626-468C-BDEC-EF19753E9C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389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17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BA9C-2D99-4194-889B-D9908599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-1809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SMD</a:t>
            </a:r>
            <a:r>
              <a:rPr lang="en-US" dirty="0"/>
              <a:t> – </a:t>
            </a:r>
            <a:r>
              <a:rPr lang="en-US" dirty="0">
                <a:solidFill>
                  <a:srgbClr val="0070C0"/>
                </a:solidFill>
              </a:rPr>
              <a:t>github.com/</a:t>
            </a:r>
            <a:r>
              <a:rPr lang="en-US" dirty="0" err="1">
                <a:solidFill>
                  <a:srgbClr val="0070C0"/>
                </a:solidFill>
              </a:rPr>
              <a:t>sibirbil</a:t>
            </a:r>
            <a:r>
              <a:rPr lang="en-US" dirty="0">
                <a:solidFill>
                  <a:srgbClr val="0070C0"/>
                </a:solidFill>
              </a:rPr>
              <a:t>/SMD</a:t>
            </a:r>
            <a:r>
              <a:rPr lang="en-US" dirty="0"/>
              <a:t> - </a:t>
            </a:r>
            <a:r>
              <a:rPr lang="en-US" dirty="0" err="1">
                <a:solidFill>
                  <a:srgbClr val="0070C0"/>
                </a:solidFill>
              </a:rPr>
              <a:t>İlker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Birbil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D440-3919-493D-9D54-A772C99F8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 descr="SMB">
            <a:extLst>
              <a:ext uri="{FF2B5EF4-FFF2-40B4-BE49-F238E27FC236}">
                <a16:creationId xmlns:a16="http://schemas.microsoft.com/office/drawing/2014/main" id="{E3BAFC68-F09D-4687-A2A0-DAE424E72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121920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38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BA9C-2D99-4194-889B-D9908599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D440-3919-493D-9D54-A772C99F8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5602" name="Picture 2" descr="Makine Öğrenmesi Dersleri 8: Cross Validation | by Hakkı Kaan Simsek | Veri  Bilimi Türkiye | Medium">
            <a:extLst>
              <a:ext uri="{FF2B5EF4-FFF2-40B4-BE49-F238E27FC236}">
                <a16:creationId xmlns:a16="http://schemas.microsoft.com/office/drawing/2014/main" id="{794FE0C1-BA80-4FF6-BCED-8B098586B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404"/>
            <a:ext cx="11965563" cy="41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Overfitting ve Underfitting – Taha Yiğit Melek">
            <a:extLst>
              <a:ext uri="{FF2B5EF4-FFF2-40B4-BE49-F238E27FC236}">
                <a16:creationId xmlns:a16="http://schemas.microsoft.com/office/drawing/2014/main" id="{2325AD9A-A3C4-46A3-AD06-0372A5448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872" y="3728881"/>
            <a:ext cx="12636708" cy="44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DFF2-D6C1-441D-ACCC-C7B8D8E1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7395-654C-4B30-8504-67DECAFCC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6626" name="Picture 2" descr="UNDERFIT and OVERFIT Explained. The main aim here is to find the best… | by  Aarthi Kasirajan | Medium">
            <a:extLst>
              <a:ext uri="{FF2B5EF4-FFF2-40B4-BE49-F238E27FC236}">
                <a16:creationId xmlns:a16="http://schemas.microsoft.com/office/drawing/2014/main" id="{F8E3819E-6312-40DE-BEF3-A9D07D6EB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102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11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5AA0E-EBE8-4EC2-B133-C8F0480523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75986-3657-4416-8BD9-893A8FD70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2" descr="What&amp;#39;s Hiding in Your Unstructured Data? - ORI">
            <a:extLst>
              <a:ext uri="{FF2B5EF4-FFF2-40B4-BE49-F238E27FC236}">
                <a16:creationId xmlns:a16="http://schemas.microsoft.com/office/drawing/2014/main" id="{E4E3935B-7F38-4521-BD3F-A79112E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354" y="-752790"/>
            <a:ext cx="13216753" cy="83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252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044F-3AE0-466D-ACF5-F59606EB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B1F86-57F3-4596-9225-502EA784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 descr="Regularization in Machine Learning | by Göktuğ Güvercin | Towards Data  Science">
            <a:extLst>
              <a:ext uri="{FF2B5EF4-FFF2-40B4-BE49-F238E27FC236}">
                <a16:creationId xmlns:a16="http://schemas.microsoft.com/office/drawing/2014/main" id="{EAA51700-9481-4946-BFD2-8D3F3E975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0"/>
            <a:ext cx="1183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34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8C8D-D74B-4BBF-BC0E-2CF9F303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CFFBD-0923-4912-90B6-4609DF12C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6" name="Picture 8" descr="dropout.ipynb - Colaboratory">
            <a:extLst>
              <a:ext uri="{FF2B5EF4-FFF2-40B4-BE49-F238E27FC236}">
                <a16:creationId xmlns:a16="http://schemas.microsoft.com/office/drawing/2014/main" id="{6A3393FA-1C5A-478F-9D89-51258AB30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6" y="681037"/>
            <a:ext cx="11962827" cy="50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51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C35A-0601-40EA-86B0-5A11C70A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3554" name="Picture 2" descr="How to add L1, L2 regularization in PyTorch loss function? - knowledge  Transfer">
            <a:extLst>
              <a:ext uri="{FF2B5EF4-FFF2-40B4-BE49-F238E27FC236}">
                <a16:creationId xmlns:a16="http://schemas.microsoft.com/office/drawing/2014/main" id="{553D1974-0B61-423A-8FFC-40E2605C6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79351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Regularization - MATLAB &amp;amp; Simulink">
            <a:extLst>
              <a:ext uri="{FF2B5EF4-FFF2-40B4-BE49-F238E27FC236}">
                <a16:creationId xmlns:a16="http://schemas.microsoft.com/office/drawing/2014/main" id="{10950D56-8D21-4026-8457-ED0ACFBA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3" y="1529523"/>
            <a:ext cx="4557010" cy="494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Advanced Machine Learning: Regularization">
            <a:extLst>
              <a:ext uri="{FF2B5EF4-FFF2-40B4-BE49-F238E27FC236}">
                <a16:creationId xmlns:a16="http://schemas.microsoft.com/office/drawing/2014/main" id="{635F88A5-1714-4AFC-8315-880BB5F238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649" y="1529523"/>
            <a:ext cx="7639569" cy="548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83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8108-8254-411C-9F7F-F3924D71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AF1F-0024-4780-B498-A1367912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27652" name="Picture 4" descr="Why “early-stopping” works as Regularization? | by RAHUL JAIN | Medium">
            <a:extLst>
              <a:ext uri="{FF2B5EF4-FFF2-40B4-BE49-F238E27FC236}">
                <a16:creationId xmlns:a16="http://schemas.microsoft.com/office/drawing/2014/main" id="{157E0E5D-6015-47FA-8AD0-0B4B0A9D9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09" y="0"/>
            <a:ext cx="8478982" cy="686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1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7429-E4AB-4E70-8DED-61D86161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6BEC-B231-46E0-BFC2-8B55D23A6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8" name="Picture 4" descr="Q-net Pro Voice recording solution - Q-net International Ltd.">
            <a:extLst>
              <a:ext uri="{FF2B5EF4-FFF2-40B4-BE49-F238E27FC236}">
                <a16:creationId xmlns:a16="http://schemas.microsoft.com/office/drawing/2014/main" id="{812F22CD-F3F7-4EDC-96D6-7E6E77E8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93" y="101600"/>
            <a:ext cx="5749558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xt Generation API | DeepAI">
            <a:extLst>
              <a:ext uri="{FF2B5EF4-FFF2-40B4-BE49-F238E27FC236}">
                <a16:creationId xmlns:a16="http://schemas.microsoft.com/office/drawing/2014/main" id="{00E5BBA4-1C90-4859-A4A9-905E644BF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3898900"/>
            <a:ext cx="6553107" cy="308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g theft: Simple tips to stop your pet being pinched - BBC News">
            <a:extLst>
              <a:ext uri="{FF2B5EF4-FFF2-40B4-BE49-F238E27FC236}">
                <a16:creationId xmlns:a16="http://schemas.microsoft.com/office/drawing/2014/main" id="{297D0A2C-68AD-4796-A46E-9FCA16DC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136" y="0"/>
            <a:ext cx="6728755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3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4489-193B-40BE-B65B-807E0983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30ADA81-6A1F-46E3-A246-B31BBC873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" t="29371" b="29524"/>
          <a:stretch/>
        </p:blipFill>
        <p:spPr>
          <a:xfrm>
            <a:off x="1211818" y="0"/>
            <a:ext cx="9768363" cy="7292340"/>
          </a:xfrm>
          <a:solidFill>
            <a:schemeClr val="bg1"/>
          </a:solidFill>
          <a:ln w="25400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25AB9F-EA20-483E-AAF4-F13971286978}"/>
              </a:ext>
            </a:extLst>
          </p:cNvPr>
          <p:cNvCxnSpPr/>
          <p:nvPr/>
        </p:nvCxnSpPr>
        <p:spPr>
          <a:xfrm>
            <a:off x="3581400" y="3246120"/>
            <a:ext cx="219456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C021AD-8037-41A2-BD24-B3D843BEF2AB}"/>
              </a:ext>
            </a:extLst>
          </p:cNvPr>
          <p:cNvCxnSpPr>
            <a:cxnSpLocks/>
          </p:cNvCxnSpPr>
          <p:nvPr/>
        </p:nvCxnSpPr>
        <p:spPr>
          <a:xfrm>
            <a:off x="3581400" y="2792730"/>
            <a:ext cx="633984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63778-52E2-4D57-9E48-F86AB4D5E645}"/>
              </a:ext>
            </a:extLst>
          </p:cNvPr>
          <p:cNvCxnSpPr>
            <a:cxnSpLocks/>
          </p:cNvCxnSpPr>
          <p:nvPr/>
        </p:nvCxnSpPr>
        <p:spPr>
          <a:xfrm>
            <a:off x="3581400" y="3714750"/>
            <a:ext cx="368808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100B3-9C54-4495-BE80-774BD4BCE983}"/>
              </a:ext>
            </a:extLst>
          </p:cNvPr>
          <p:cNvCxnSpPr>
            <a:cxnSpLocks/>
          </p:cNvCxnSpPr>
          <p:nvPr/>
        </p:nvCxnSpPr>
        <p:spPr>
          <a:xfrm>
            <a:off x="3581400" y="4126230"/>
            <a:ext cx="489966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21468F-A517-4738-9E25-B8C260238ED2}"/>
              </a:ext>
            </a:extLst>
          </p:cNvPr>
          <p:cNvCxnSpPr>
            <a:cxnSpLocks/>
          </p:cNvCxnSpPr>
          <p:nvPr/>
        </p:nvCxnSpPr>
        <p:spPr>
          <a:xfrm>
            <a:off x="3581400" y="5486400"/>
            <a:ext cx="613410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9EC2D-2D3C-4CB2-9449-549D7270BD32}"/>
              </a:ext>
            </a:extLst>
          </p:cNvPr>
          <p:cNvCxnSpPr>
            <a:cxnSpLocks/>
          </p:cNvCxnSpPr>
          <p:nvPr/>
        </p:nvCxnSpPr>
        <p:spPr>
          <a:xfrm>
            <a:off x="3581400" y="4598670"/>
            <a:ext cx="357378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9413DD-0114-430D-9247-BEF1F4EDA52B}"/>
              </a:ext>
            </a:extLst>
          </p:cNvPr>
          <p:cNvCxnSpPr>
            <a:cxnSpLocks/>
          </p:cNvCxnSpPr>
          <p:nvPr/>
        </p:nvCxnSpPr>
        <p:spPr>
          <a:xfrm>
            <a:off x="3581400" y="5920740"/>
            <a:ext cx="392811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6611-34C5-47BF-B500-E8BE31B8DB16}"/>
              </a:ext>
            </a:extLst>
          </p:cNvPr>
          <p:cNvCxnSpPr>
            <a:cxnSpLocks/>
          </p:cNvCxnSpPr>
          <p:nvPr/>
        </p:nvCxnSpPr>
        <p:spPr>
          <a:xfrm>
            <a:off x="3581400" y="6389370"/>
            <a:ext cx="605409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259D24-AA80-4B84-BEF0-0BC5F0836B9A}"/>
              </a:ext>
            </a:extLst>
          </p:cNvPr>
          <p:cNvCxnSpPr>
            <a:cxnSpLocks/>
          </p:cNvCxnSpPr>
          <p:nvPr/>
        </p:nvCxnSpPr>
        <p:spPr>
          <a:xfrm>
            <a:off x="3581400" y="6846570"/>
            <a:ext cx="3688080" cy="1143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0618749A-5586-4400-A86D-FCC3653B8D27}"/>
              </a:ext>
            </a:extLst>
          </p:cNvPr>
          <p:cNvSpPr txBox="1">
            <a:spLocks/>
          </p:cNvSpPr>
          <p:nvPr/>
        </p:nvSpPr>
        <p:spPr>
          <a:xfrm>
            <a:off x="838200" y="242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/>
          </a:p>
        </p:txBody>
      </p:sp>
      <p:pic>
        <p:nvPicPr>
          <p:cNvPr id="39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1D952E7-50A2-4E96-A991-297D47277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" t="29371" b="29524"/>
          <a:stretch/>
        </p:blipFill>
        <p:spPr>
          <a:xfrm>
            <a:off x="1211818" y="-122549"/>
            <a:ext cx="9768363" cy="729234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0C087C-B568-4B46-A8C5-7DF16210BDE9}"/>
              </a:ext>
            </a:extLst>
          </p:cNvPr>
          <p:cNvCxnSpPr/>
          <p:nvPr/>
        </p:nvCxnSpPr>
        <p:spPr>
          <a:xfrm>
            <a:off x="3581400" y="3123571"/>
            <a:ext cx="219456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062ED13-3A62-45E2-8DDD-B634439B8310}"/>
              </a:ext>
            </a:extLst>
          </p:cNvPr>
          <p:cNvCxnSpPr>
            <a:cxnSpLocks/>
          </p:cNvCxnSpPr>
          <p:nvPr/>
        </p:nvCxnSpPr>
        <p:spPr>
          <a:xfrm>
            <a:off x="3581400" y="2670181"/>
            <a:ext cx="633984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D0C1C3-AF04-472F-B541-20088B24FC0C}"/>
              </a:ext>
            </a:extLst>
          </p:cNvPr>
          <p:cNvCxnSpPr>
            <a:cxnSpLocks/>
          </p:cNvCxnSpPr>
          <p:nvPr/>
        </p:nvCxnSpPr>
        <p:spPr>
          <a:xfrm>
            <a:off x="3581400" y="3592201"/>
            <a:ext cx="368808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BF6F5A-3CE0-450D-917D-CAA4F0153AA5}"/>
              </a:ext>
            </a:extLst>
          </p:cNvPr>
          <p:cNvCxnSpPr>
            <a:cxnSpLocks/>
          </p:cNvCxnSpPr>
          <p:nvPr/>
        </p:nvCxnSpPr>
        <p:spPr>
          <a:xfrm>
            <a:off x="3581400" y="4003681"/>
            <a:ext cx="489966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0E4493-7AAA-447D-9A87-C93EF01B2D83}"/>
              </a:ext>
            </a:extLst>
          </p:cNvPr>
          <p:cNvCxnSpPr>
            <a:cxnSpLocks/>
          </p:cNvCxnSpPr>
          <p:nvPr/>
        </p:nvCxnSpPr>
        <p:spPr>
          <a:xfrm>
            <a:off x="3581400" y="5363851"/>
            <a:ext cx="613410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69970A-EE4D-4226-ACCF-0B3831AD65FC}"/>
              </a:ext>
            </a:extLst>
          </p:cNvPr>
          <p:cNvCxnSpPr>
            <a:cxnSpLocks/>
          </p:cNvCxnSpPr>
          <p:nvPr/>
        </p:nvCxnSpPr>
        <p:spPr>
          <a:xfrm>
            <a:off x="3581400" y="4476121"/>
            <a:ext cx="357378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BEC891-2AB7-420F-908F-2BBB7E96A05D}"/>
              </a:ext>
            </a:extLst>
          </p:cNvPr>
          <p:cNvCxnSpPr>
            <a:cxnSpLocks/>
          </p:cNvCxnSpPr>
          <p:nvPr/>
        </p:nvCxnSpPr>
        <p:spPr>
          <a:xfrm>
            <a:off x="3581400" y="5798191"/>
            <a:ext cx="392811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ADD588-7D75-4915-973F-F67ADA40E6EC}"/>
              </a:ext>
            </a:extLst>
          </p:cNvPr>
          <p:cNvCxnSpPr>
            <a:cxnSpLocks/>
          </p:cNvCxnSpPr>
          <p:nvPr/>
        </p:nvCxnSpPr>
        <p:spPr>
          <a:xfrm>
            <a:off x="3581400" y="6266821"/>
            <a:ext cx="605409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70C4A8-E4E1-4081-86D8-260D4ADA9115}"/>
              </a:ext>
            </a:extLst>
          </p:cNvPr>
          <p:cNvCxnSpPr>
            <a:cxnSpLocks/>
          </p:cNvCxnSpPr>
          <p:nvPr/>
        </p:nvCxnSpPr>
        <p:spPr>
          <a:xfrm>
            <a:off x="3581400" y="6724021"/>
            <a:ext cx="3688080" cy="1143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87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4489-193B-40BE-B65B-807E0983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2592-E2B6-42AD-81B3-A5C34241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6" name="Picture 4" descr="Top 10 Deep Learning Algorithms You Should Know in 2021">
            <a:extLst>
              <a:ext uri="{FF2B5EF4-FFF2-40B4-BE49-F238E27FC236}">
                <a16:creationId xmlns:a16="http://schemas.microsoft.com/office/drawing/2014/main" id="{5E7AC9EE-C430-4AC9-9AFA-91B4F6AE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35612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0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E8C9-A24E-43D5-96FA-859BFEEB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9EE0-D58E-4564-BF34-9860FACC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 descr="Everything you need to know about “Activation Functions” in Deep learning  models | by Vandit Jain | Towards Data Science">
            <a:extLst>
              <a:ext uri="{FF2B5EF4-FFF2-40B4-BE49-F238E27FC236}">
                <a16:creationId xmlns:a16="http://schemas.microsoft.com/office/drawing/2014/main" id="{0B9D2CFC-463F-443A-BBC1-14C5BD65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1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CA56-FF89-41A1-AD4A-EDE7348C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66517-3BFD-46E6-B76F-CBC30766F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 descr="The basic activation functions of the neural networks(Neural Networks... |  Download Scientific Diagram">
            <a:extLst>
              <a:ext uri="{FF2B5EF4-FFF2-40B4-BE49-F238E27FC236}">
                <a16:creationId xmlns:a16="http://schemas.microsoft.com/office/drawing/2014/main" id="{E8994951-6440-4CE5-A39D-2B711914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25"/>
            <a:ext cx="12192000" cy="69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6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are Neural Networks? | IBM">
            <a:extLst>
              <a:ext uri="{FF2B5EF4-FFF2-40B4-BE49-F238E27FC236}">
                <a16:creationId xmlns:a16="http://schemas.microsoft.com/office/drawing/2014/main" id="{8583DA1A-5555-4939-AE73-70EE9483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00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8155-3503-4540-96BD-71657CC9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487C2-5440-4DDC-A9E1-D1F4E9365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 descr="6 The representation of neural network training process. | Download  Scientific Diagram">
            <a:extLst>
              <a:ext uri="{FF2B5EF4-FFF2-40B4-BE49-F238E27FC236}">
                <a16:creationId xmlns:a16="http://schemas.microsoft.com/office/drawing/2014/main" id="{21BA19B8-FD7A-4CDD-8EA6-6377356E0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83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57</Words>
  <Application>Microsoft Office PowerPoint</Application>
  <PresentationFormat>Widescreen</PresentationFormat>
  <Paragraphs>15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in Deep Learning</vt:lpstr>
      <vt:lpstr>Optimization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SMD – github.com/sibirbil/SMD - İlker Birbil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Alican Kartal</dc:creator>
  <cp:lastModifiedBy>Alican Kartal</cp:lastModifiedBy>
  <cp:revision>29</cp:revision>
  <dcterms:created xsi:type="dcterms:W3CDTF">2021-11-22T09:35:49Z</dcterms:created>
  <dcterms:modified xsi:type="dcterms:W3CDTF">2021-11-24T16:50:48Z</dcterms:modified>
</cp:coreProperties>
</file>